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24.xml.rels" ContentType="application/vnd.openxmlformats-package.relationships+xml"/>
  <Override PartName="/ppt/notesSlides/notesSlide18.xml" ContentType="application/vnd.openxmlformats-officedocument.presentationml.notesSlide+xml"/>
  <Override PartName="/ppt/notesSlides/notesSlide24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media/image9.jpeg" ContentType="image/jpeg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de-DE" sz="2000" spc="-1" strike="noStrike">
                <a:latin typeface="Arial"/>
              </a:rPr>
              <a:t>Format der Notizen mittels Klicken bearbeiten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de-DE" sz="1400" spc="-1" strike="noStrike">
                <a:latin typeface="Times New Roman"/>
              </a:rPr>
              <a:t>&lt;Kopfzeile&gt;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de-DE" sz="1400" spc="-1" strike="noStrike">
                <a:latin typeface="Times New Roman"/>
              </a:rPr>
              <a:t>&lt;Datum/Uhrzeit&gt;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de-DE" sz="1400" spc="-1" strike="noStrike">
                <a:latin typeface="Times New Roman"/>
              </a:rPr>
              <a:t>&lt;Fußzeile&gt;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172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CE2F20C4-4FD5-4231-9E47-20080F819892}" type="slidenum">
              <a:rPr b="0" lang="de-DE" sz="1400" spc="-1" strike="noStrike">
                <a:latin typeface="Times New Roman"/>
              </a:rPr>
              <a:t>&lt;Foliennummer&gt;</a:t>
            </a:fld>
            <a:endParaRPr b="0" lang="de-D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de-DE" sz="2000" spc="-1" strike="noStrike">
              <a:latin typeface="Arial"/>
            </a:endParaRPr>
          </a:p>
        </p:txBody>
      </p:sp>
      <p:sp>
        <p:nvSpPr>
          <p:cNvPr id="250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39EC56F5-0908-4E2D-B9F5-9EDDE621512A}" type="slidenum">
              <a:rPr b="0" lang="de-DE" sz="1200" spc="-1" strike="noStrike">
                <a:solidFill>
                  <a:srgbClr val="000000"/>
                </a:solidFill>
                <a:latin typeface="+mn-lt"/>
                <a:ea typeface="+mn-ea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de-DE" sz="2000" spc="-1" strike="noStrike">
              <a:latin typeface="Arial"/>
            </a:endParaRPr>
          </a:p>
        </p:txBody>
      </p:sp>
      <p:sp>
        <p:nvSpPr>
          <p:cNvPr id="252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8B87A0C0-B398-44DA-8C19-861EE4A21D1E}" type="slidenum">
              <a:rPr b="0" lang="de-DE" sz="1200" spc="-1" strike="noStrike">
                <a:latin typeface="Times New Roman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de-DE" sz="2000" spc="-1" strike="noStrike">
              <a:latin typeface="Arial"/>
            </a:endParaRPr>
          </a:p>
        </p:txBody>
      </p:sp>
      <p:sp>
        <p:nvSpPr>
          <p:cNvPr id="254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ACCB932C-76D3-4044-8776-FAFEA78F7BC0}" type="slidenum">
              <a:rPr b="0" lang="de-DE" sz="1200" spc="-1" strike="noStrike">
                <a:latin typeface="Times New Roman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de-DE" sz="2000" spc="-1" strike="noStrike">
              <a:latin typeface="Arial"/>
            </a:endParaRPr>
          </a:p>
        </p:txBody>
      </p:sp>
      <p:sp>
        <p:nvSpPr>
          <p:cNvPr id="256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8A8C1131-9C1D-4C21-8F6B-E8F961272228}" type="slidenum">
              <a:rPr b="0" lang="de-DE" sz="1200" spc="-1" strike="noStrike">
                <a:solidFill>
                  <a:srgbClr val="000000"/>
                </a:solidFill>
                <a:latin typeface="+mn-lt"/>
                <a:ea typeface="+mn-ea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de-DE" sz="2000" spc="-1" strike="noStrike">
              <a:latin typeface="Arial"/>
            </a:endParaRPr>
          </a:p>
        </p:txBody>
      </p:sp>
      <p:sp>
        <p:nvSpPr>
          <p:cNvPr id="258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1A8F0DCA-1114-4F1A-AE65-8404557B02D9}" type="slidenum">
              <a:rPr b="0" lang="de-DE" sz="1200" spc="-1" strike="noStrike">
                <a:solidFill>
                  <a:srgbClr val="000000"/>
                </a:solidFill>
                <a:latin typeface="+mn-lt"/>
                <a:ea typeface="+mn-ea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de-DE" sz="2000" spc="-1" strike="noStrike">
              <a:latin typeface="Arial"/>
            </a:endParaRPr>
          </a:p>
        </p:txBody>
      </p:sp>
      <p:sp>
        <p:nvSpPr>
          <p:cNvPr id="260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BBBD0900-D9AC-4C1A-95ED-25053F9502EE}" type="slidenum">
              <a:rPr b="0" lang="de-DE" sz="1200" spc="-1" strike="noStrike">
                <a:solidFill>
                  <a:srgbClr val="000000"/>
                </a:solidFill>
                <a:latin typeface="+mn-lt"/>
                <a:ea typeface="+mn-ea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" name="PlaceHolder 7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"/>
              </a:rPr>
              <a:t>Titelmasterformat durch Klicken bearbeiten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348E734A-9720-4B4F-874F-3280BE3E0D57}" type="datetime">
              <a:rPr b="0" lang="de-DE" sz="1200" spc="-1" strike="noStrike">
                <a:solidFill>
                  <a:srgbClr val="8b8b8b"/>
                </a:solidFill>
                <a:latin typeface="Calibri"/>
              </a:rPr>
              <a:t>01.10.18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de-DE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0B7F7E77-F333-41EA-861E-2CC0FBC2655C}" type="slidenum">
              <a:rPr b="0" lang="de-DE" sz="1200" spc="-1" strike="noStrike">
                <a:solidFill>
                  <a:srgbClr val="8b8b8b"/>
                </a:solidFill>
                <a:latin typeface="Calibri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Calibri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Zweite Gliederungsebene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Dritte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"/>
              </a:rPr>
              <a:t>Titelmasterformat durch Klicken bearbeiten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3200" spc="-1" strike="noStrike">
                <a:solidFill>
                  <a:srgbClr val="000000"/>
                </a:solidFill>
                <a:latin typeface="Calibri"/>
              </a:rPr>
              <a:t>Textmasterformate durch Klicken bearbeiten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Zweite Ebene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Dritte Ebene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Vierte 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Fünfte 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0BAD0703-AE5B-4E05-9303-25CCA49C69A9}" type="datetime">
              <a:rPr b="0" lang="de-DE" sz="1200" spc="-1" strike="noStrike">
                <a:solidFill>
                  <a:srgbClr val="8b8b8b"/>
                </a:solidFill>
                <a:latin typeface="Calibri"/>
              </a:rPr>
              <a:t>01.10.18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de-DE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27CF0927-9DCD-4297-B94F-5491724E1343}" type="slidenum">
              <a:rPr b="0" lang="de-DE" sz="1200" spc="-1" strike="noStrike">
                <a:solidFill>
                  <a:srgbClr val="8b8b8b"/>
                </a:solidFill>
                <a:latin typeface="Calibri"/>
              </a:rPr>
              <a:t>1</a:t>
            </a:fld>
            <a:endParaRPr b="0" lang="de-DE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"/>
              </a:rPr>
              <a:t>Titelmasterformat durch Klicken bearbeiten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Textmasterformate durch Klicken bearbeiten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Zweite Ebene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Dritte 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Vierte 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Fünfte 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Textmasterformate durch Klicken bearbeiten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Zweite Ebene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Dritte 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Vierte 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Fünfte 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38746852-0340-4A36-9B48-A39E707F6FCA}" type="datetime">
              <a:rPr b="0" lang="de-DE" sz="1200" spc="-1" strike="noStrike">
                <a:solidFill>
                  <a:srgbClr val="8b8b8b"/>
                </a:solidFill>
                <a:latin typeface="Calibri"/>
              </a:rPr>
              <a:t>01.10.18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de-DE" sz="2400" spc="-1" strike="noStrike"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4F7B2E0C-FA56-4843-A0C6-1A90EE8AC8CD}" type="slidenum">
              <a:rPr b="0" lang="de-DE" sz="1200" spc="-1" strike="noStrike">
                <a:solidFill>
                  <a:srgbClr val="8b8b8b"/>
                </a:solidFill>
                <a:latin typeface="Calibri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"/>
              </a:rPr>
              <a:t>Titelmasterformat durch Klicken bearbeiten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  <a:spcBef>
                <a:spcPts val="479"/>
              </a:spcBef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</a:rPr>
              <a:t>Textmasterformate durch Klicken bearbeiten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Textmasterformate durch Klicken bearbeiten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Zweite 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Dritte 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de-DE" sz="1600" spc="-1" strike="noStrike">
                <a:solidFill>
                  <a:srgbClr val="000000"/>
                </a:solidFill>
                <a:latin typeface="Calibri"/>
              </a:rPr>
              <a:t>Vierte Ebene</a:t>
            </a:r>
            <a:endParaRPr b="0" lang="de-DE" sz="16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de-DE" sz="1600" spc="-1" strike="noStrike">
                <a:solidFill>
                  <a:srgbClr val="000000"/>
                </a:solidFill>
                <a:latin typeface="Calibri"/>
              </a:rPr>
              <a:t>Fünfte Ebene</a:t>
            </a:r>
            <a:endParaRPr b="0" lang="de-DE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  <a:spcBef>
                <a:spcPts val="479"/>
              </a:spcBef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</a:rPr>
              <a:t>Textmasterformate durch Klicken bearbeiten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Textmasterformate durch Klicken bearbeiten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Zweite 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Dritte 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de-DE" sz="1600" spc="-1" strike="noStrike">
                <a:solidFill>
                  <a:srgbClr val="000000"/>
                </a:solidFill>
                <a:latin typeface="Calibri"/>
              </a:rPr>
              <a:t>Vierte Ebene</a:t>
            </a:r>
            <a:endParaRPr b="0" lang="de-DE" sz="16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de-DE" sz="1600" spc="-1" strike="noStrike">
                <a:solidFill>
                  <a:srgbClr val="000000"/>
                </a:solidFill>
                <a:latin typeface="Calibri"/>
              </a:rPr>
              <a:t>Fünfte Ebene</a:t>
            </a:r>
            <a:endParaRPr b="0" lang="de-DE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6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2F03F33C-C58D-4BB0-BA66-A894C053A66D}" type="datetime">
              <a:rPr b="0" lang="de-DE" sz="1200" spc="-1" strike="noStrike">
                <a:solidFill>
                  <a:srgbClr val="8b8b8b"/>
                </a:solidFill>
                <a:latin typeface="Calibri"/>
              </a:rPr>
              <a:t>01.10.18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130" name="PlaceHolder 7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de-DE" sz="2400" spc="-1" strike="noStrike">
              <a:latin typeface="Times New Roman"/>
            </a:endParaRPr>
          </a:p>
        </p:txBody>
      </p:sp>
      <p:sp>
        <p:nvSpPr>
          <p:cNvPr id="131" name="PlaceHolder 8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EF049AB8-35F8-44FD-A2B4-57BF6F42DCAF}" type="slidenum">
              <a:rPr b="0" lang="de-DE" sz="1200" spc="-1" strike="noStrike">
                <a:solidFill>
                  <a:srgbClr val="8b8b8b"/>
                </a:solidFill>
                <a:latin typeface="Calibri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8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8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28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8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28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28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28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28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28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8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8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28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28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28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8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685800" y="944640"/>
            <a:ext cx="7772040" cy="29073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br/>
            <a:r>
              <a:rPr b="0" lang="de-DE" sz="4900" spc="-1" strike="noStrike">
                <a:solidFill>
                  <a:srgbClr val="000000"/>
                </a:solidFill>
                <a:latin typeface="Calibri"/>
              </a:rPr>
              <a:t>Das Moor</a:t>
            </a:r>
            <a:br/>
            <a:r>
              <a:rPr b="0" lang="de-DE" sz="4900" spc="-1" strike="noStrike">
                <a:solidFill>
                  <a:srgbClr val="000000"/>
                </a:solidFill>
                <a:latin typeface="Calibri"/>
              </a:rPr>
              <a:t>und die Besiedlungsgeschichte  </a:t>
            </a:r>
            <a:br/>
            <a:r>
              <a:rPr b="0" lang="de-DE" sz="4900" spc="-1" strike="noStrike">
                <a:solidFill>
                  <a:srgbClr val="000000"/>
                </a:solidFill>
                <a:latin typeface="Calibri"/>
              </a:rPr>
              <a:t>auf dem Fehn</a:t>
            </a:r>
            <a:br/>
            <a:br/>
            <a:endParaRPr b="0" lang="de-DE" sz="4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0" lang="de-DE" sz="3200" spc="-1" strike="noStrike">
                <a:solidFill>
                  <a:srgbClr val="8b8b8b"/>
                </a:solidFill>
                <a:latin typeface="Calibri"/>
              </a:rPr>
              <a:t>Gästeführerseminar </a:t>
            </a:r>
            <a:endParaRPr b="0" lang="de-DE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0" lang="de-DE" sz="3200" spc="-1" strike="noStrike">
                <a:solidFill>
                  <a:srgbClr val="8b8b8b"/>
                </a:solidFill>
                <a:latin typeface="Calibri"/>
              </a:rPr>
              <a:t>im Fehnmuseum Eiland </a:t>
            </a:r>
            <a:endParaRPr b="0" lang="de-DE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0" lang="de-DE" sz="3200" spc="-1" strike="noStrike">
                <a:solidFill>
                  <a:srgbClr val="8b8b8b"/>
                </a:solidFill>
                <a:latin typeface="Calibri"/>
              </a:rPr>
              <a:t>16.09.2017</a:t>
            </a:r>
            <a:endParaRPr b="0" lang="de-DE" sz="32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de-DE" sz="4400" spc="-1" strike="noStrike" u="sng">
                <a:solidFill>
                  <a:srgbClr val="000000"/>
                </a:solidFill>
                <a:uFillTx/>
                <a:latin typeface="Calibri"/>
              </a:rPr>
              <a:t>Neuzeit: Die Fehnkultur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TextShape 2"/>
          <p:cNvSpPr txBox="1"/>
          <p:nvPr/>
        </p:nvSpPr>
        <p:spPr>
          <a:xfrm>
            <a:off x="107640" y="1600200"/>
            <a:ext cx="4680000" cy="49968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 algn="ctr">
              <a:lnSpc>
                <a:spcPct val="100000"/>
              </a:lnSpc>
              <a:spcBef>
                <a:spcPts val="2239"/>
              </a:spcBef>
            </a:pPr>
            <a:r>
              <a:rPr b="1" lang="de-DE" sz="11200" spc="-1" strike="noStrike">
                <a:solidFill>
                  <a:srgbClr val="000000"/>
                </a:solidFill>
                <a:latin typeface="Calibri"/>
              </a:rPr>
              <a:t>großflächiger Torfabbau</a:t>
            </a:r>
            <a:r>
              <a:rPr b="0" lang="de-DE" sz="11200" spc="-1" strike="noStrike">
                <a:solidFill>
                  <a:srgbClr val="000000"/>
                </a:solidFill>
                <a:latin typeface="Calibri"/>
              </a:rPr>
              <a:t>:</a:t>
            </a:r>
            <a:endParaRPr b="0" lang="de-DE" sz="11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223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11200" spc="-1" strike="noStrike">
                <a:solidFill>
                  <a:srgbClr val="000000"/>
                </a:solidFill>
                <a:latin typeface="Calibri"/>
              </a:rPr>
              <a:t>Kanal ins Moor, von einem Fluss aus </a:t>
            </a:r>
            <a:endParaRPr b="0" lang="de-DE" sz="11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223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11200" spc="-1" strike="noStrike">
                <a:solidFill>
                  <a:srgbClr val="000000"/>
                </a:solidFill>
                <a:latin typeface="Calibri"/>
              </a:rPr>
              <a:t>Kanal zur Entwässerung</a:t>
            </a:r>
            <a:endParaRPr b="0" lang="de-DE" sz="11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223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11200" spc="-1" strike="noStrike">
                <a:solidFill>
                  <a:srgbClr val="000000"/>
                </a:solidFill>
                <a:latin typeface="Calibri"/>
              </a:rPr>
              <a:t>Kanal als Transportweg</a:t>
            </a:r>
            <a:endParaRPr b="0" lang="de-DE" sz="11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ctr">
              <a:lnSpc>
                <a:spcPct val="100000"/>
              </a:lnSpc>
              <a:spcBef>
                <a:spcPts val="2239"/>
              </a:spcBef>
            </a:pPr>
            <a:endParaRPr b="0" lang="de-DE" sz="11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ctr">
              <a:lnSpc>
                <a:spcPct val="100000"/>
              </a:lnSpc>
              <a:spcBef>
                <a:spcPts val="2239"/>
              </a:spcBef>
            </a:pPr>
            <a:r>
              <a:rPr b="0" lang="de-DE" sz="11200" spc="-1" strike="noStrike">
                <a:solidFill>
                  <a:srgbClr val="000000"/>
                </a:solidFill>
                <a:latin typeface="Calibri"/>
              </a:rPr>
              <a:t>mit</a:t>
            </a:r>
            <a:endParaRPr b="0" lang="de-DE" sz="11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ctr">
              <a:lnSpc>
                <a:spcPct val="100000"/>
              </a:lnSpc>
              <a:spcBef>
                <a:spcPts val="2239"/>
              </a:spcBef>
            </a:pPr>
            <a:r>
              <a:rPr b="0" lang="de-DE" sz="112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de-DE" sz="11200" spc="-1" strike="noStrike">
                <a:solidFill>
                  <a:srgbClr val="000000"/>
                </a:solidFill>
                <a:latin typeface="Calibri"/>
              </a:rPr>
              <a:t>Folgenutzung</a:t>
            </a:r>
            <a:r>
              <a:rPr b="0" lang="de-DE" sz="9600" spc="-1" strike="noStrike">
                <a:solidFill>
                  <a:srgbClr val="000000"/>
                </a:solidFill>
                <a:latin typeface="Calibri"/>
              </a:rPr>
              <a:t>  </a:t>
            </a:r>
            <a:endParaRPr b="0" lang="de-DE" sz="96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ctr">
              <a:lnSpc>
                <a:spcPct val="100000"/>
              </a:lnSpc>
              <a:spcBef>
                <a:spcPts val="2239"/>
              </a:spcBef>
            </a:pPr>
            <a:r>
              <a:rPr b="0" lang="de-DE" sz="11200" spc="-1" strike="noStrike">
                <a:solidFill>
                  <a:srgbClr val="000000"/>
                </a:solidFill>
                <a:latin typeface="Calibri"/>
              </a:rPr>
              <a:t>- den unfruchtbaren   Untergrund </a:t>
            </a:r>
            <a:endParaRPr b="0" lang="de-DE" sz="11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ctr">
              <a:lnSpc>
                <a:spcPct val="100000"/>
              </a:lnSpc>
              <a:spcBef>
                <a:spcPts val="2239"/>
              </a:spcBef>
            </a:pPr>
            <a:r>
              <a:rPr b="0" lang="de-DE" sz="11200" spc="-1" strike="noStrike">
                <a:solidFill>
                  <a:srgbClr val="000000"/>
                </a:solidFill>
                <a:latin typeface="Calibri"/>
              </a:rPr>
              <a:t>kultivieren </a:t>
            </a:r>
            <a:endParaRPr b="0" lang="de-DE" sz="11200" spc="-1" strike="noStrike">
              <a:solidFill>
                <a:srgbClr val="000000"/>
              </a:solidFill>
              <a:latin typeface="Calibri"/>
            </a:endParaRPr>
          </a:p>
          <a:p>
            <a:pPr marL="1371600" indent="-1371240" algn="ctr">
              <a:lnSpc>
                <a:spcPct val="100000"/>
              </a:lnSpc>
              <a:spcBef>
                <a:spcPts val="2239"/>
              </a:spcBef>
            </a:pPr>
            <a:r>
              <a:rPr b="0" lang="de-DE" sz="11200" spc="-1" strike="noStrike">
                <a:solidFill>
                  <a:srgbClr val="000000"/>
                </a:solidFill>
                <a:latin typeface="Calibri"/>
              </a:rPr>
              <a:t>und besiedeln-</a:t>
            </a:r>
            <a:endParaRPr b="0" lang="de-DE" sz="11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b="0" lang="de-DE" sz="11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8" name="Picture 5" descr=""/>
          <p:cNvPicPr/>
          <p:nvPr/>
        </p:nvPicPr>
        <p:blipFill>
          <a:blip r:embed="rId1"/>
          <a:stretch/>
        </p:blipFill>
        <p:spPr>
          <a:xfrm>
            <a:off x="4860000" y="1989000"/>
            <a:ext cx="4038120" cy="2448000"/>
          </a:xfrm>
          <a:prstGeom prst="rect">
            <a:avLst/>
          </a:prstGeom>
          <a:ln>
            <a:noFill/>
          </a:ln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lang="de-DE" sz="4400" spc="-1" strike="noStrike" u="sng">
                <a:solidFill>
                  <a:srgbClr val="000000"/>
                </a:solidFill>
                <a:uFillTx/>
                <a:latin typeface="Calibri"/>
              </a:rPr>
              <a:t>Was bedeutet „Fehn“? 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3200" spc="-1" strike="noStrike">
                <a:solidFill>
                  <a:srgbClr val="000000"/>
                </a:solidFill>
                <a:latin typeface="Calibri"/>
              </a:rPr>
              <a:t>altfriesisch          </a:t>
            </a:r>
            <a:r>
              <a:rPr b="1" i="1" lang="de-DE" sz="3200" spc="-1" strike="noStrike">
                <a:solidFill>
                  <a:srgbClr val="000000"/>
                </a:solidFill>
                <a:latin typeface="Calibri"/>
              </a:rPr>
              <a:t>fên</a:t>
            </a:r>
            <a:r>
              <a:rPr b="0" lang="de-DE" sz="3200" spc="-1" strike="noStrike">
                <a:solidFill>
                  <a:srgbClr val="000000"/>
                </a:solidFill>
                <a:latin typeface="Calibri"/>
              </a:rPr>
              <a:t>:            </a:t>
            </a:r>
            <a:r>
              <a:rPr b="0" i="1" lang="de-DE" sz="3200" spc="-1" strike="noStrike">
                <a:solidFill>
                  <a:srgbClr val="000000"/>
                </a:solidFill>
                <a:latin typeface="Calibri"/>
              </a:rPr>
              <a:t>Sumpf, Morast, Schlamm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b="0" lang="de-DE" sz="3200" spc="-1" strike="noStrike">
                <a:solidFill>
                  <a:srgbClr val="000000"/>
                </a:solidFill>
                <a:latin typeface="Calibri"/>
              </a:rPr>
              <a:t>                                                              </a:t>
            </a:r>
            <a:r>
              <a:rPr b="0" lang="de-DE" sz="3200" spc="-1" strike="noStrike">
                <a:solidFill>
                  <a:srgbClr val="000000"/>
                </a:solidFill>
                <a:latin typeface="Calibri"/>
              </a:rPr>
              <a:t>Veenhusen, Bunkfahne 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3200" spc="-1" strike="noStrike">
                <a:solidFill>
                  <a:srgbClr val="000000"/>
                </a:solidFill>
                <a:latin typeface="Calibri"/>
              </a:rPr>
              <a:t>gotisch                 </a:t>
            </a:r>
            <a:r>
              <a:rPr b="1" i="1" lang="de-DE" sz="3200" spc="-1" strike="noStrike">
                <a:solidFill>
                  <a:srgbClr val="000000"/>
                </a:solidFill>
                <a:latin typeface="Calibri"/>
              </a:rPr>
              <a:t>fani            </a:t>
            </a:r>
            <a:r>
              <a:rPr b="0" i="1" lang="de-DE" sz="3200" spc="-1" strike="noStrike">
                <a:solidFill>
                  <a:srgbClr val="000000"/>
                </a:solidFill>
                <a:latin typeface="Calibri"/>
              </a:rPr>
              <a:t>Sumpf, Moor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3200" spc="-1" strike="noStrike">
                <a:solidFill>
                  <a:srgbClr val="000000"/>
                </a:solidFill>
                <a:latin typeface="Calibri"/>
              </a:rPr>
              <a:t>englisch               </a:t>
            </a:r>
            <a:r>
              <a:rPr b="1" i="1" lang="de-DE" sz="3200" spc="-1" strike="noStrike">
                <a:solidFill>
                  <a:srgbClr val="000000"/>
                </a:solidFill>
                <a:latin typeface="Calibri"/>
              </a:rPr>
              <a:t>fen</a:t>
            </a:r>
            <a:r>
              <a:rPr b="0" i="1" lang="de-DE" sz="32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i="1" lang="de-DE" sz="3200" spc="-1" strike="noStrike">
                <a:solidFill>
                  <a:srgbClr val="000000"/>
                </a:solidFill>
                <a:latin typeface="Calibri"/>
              </a:rPr>
              <a:t>      Sumpf, Niedermoor, Marsch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3200" spc="-1" strike="noStrike">
                <a:solidFill>
                  <a:srgbClr val="000000"/>
                </a:solidFill>
                <a:latin typeface="Calibri"/>
              </a:rPr>
              <a:t>Ital. / span.          </a:t>
            </a:r>
            <a:r>
              <a:rPr b="1" i="1" lang="de-DE" sz="3200" spc="-1" strike="noStrike">
                <a:solidFill>
                  <a:srgbClr val="000000"/>
                </a:solidFill>
                <a:latin typeface="Calibri"/>
              </a:rPr>
              <a:t>fango</a:t>
            </a:r>
            <a:r>
              <a:rPr b="1" lang="de-DE" sz="32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de-DE" sz="3200" spc="-1" strike="noStrike">
                <a:solidFill>
                  <a:srgbClr val="000000"/>
                </a:solidFill>
                <a:latin typeface="Calibri"/>
              </a:rPr>
              <a:t>       </a:t>
            </a:r>
            <a:r>
              <a:rPr b="0" i="1" lang="de-DE" sz="3200" spc="-1" strike="noStrike">
                <a:solidFill>
                  <a:srgbClr val="000000"/>
                </a:solidFill>
                <a:latin typeface="Calibri"/>
              </a:rPr>
              <a:t>Schlamm, Schlick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3200" spc="-1" strike="noStrike">
                <a:solidFill>
                  <a:srgbClr val="000000"/>
                </a:solidFill>
                <a:latin typeface="Calibri"/>
              </a:rPr>
              <a:t>niederländisch    </a:t>
            </a:r>
            <a:r>
              <a:rPr b="1" i="1" lang="de-DE" sz="3200" spc="-1" strike="noStrike">
                <a:solidFill>
                  <a:srgbClr val="000000"/>
                </a:solidFill>
                <a:latin typeface="Calibri"/>
              </a:rPr>
              <a:t>veen          </a:t>
            </a:r>
            <a:r>
              <a:rPr b="0" i="1" lang="de-DE" sz="3200" spc="-1" strike="noStrike">
                <a:solidFill>
                  <a:srgbClr val="000000"/>
                </a:solidFill>
                <a:latin typeface="Calibri"/>
              </a:rPr>
              <a:t>Sumpf, Moor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1" i="1" lang="de-DE" sz="3200" spc="-1" strike="noStrike">
                <a:solidFill>
                  <a:srgbClr val="000000"/>
                </a:solidFill>
                <a:latin typeface="Calibri"/>
              </a:rPr>
              <a:t>                              </a:t>
            </a:r>
            <a:r>
              <a:rPr b="1" i="1" lang="de-DE" sz="3200" spc="-1" strike="noStrike">
                <a:solidFill>
                  <a:srgbClr val="000000"/>
                </a:solidFill>
                <a:latin typeface="Calibri"/>
              </a:rPr>
              <a:t>Finnland   </a:t>
            </a:r>
            <a:r>
              <a:rPr b="0" i="1" lang="de-DE" sz="3200" spc="-1" strike="noStrike">
                <a:solidFill>
                  <a:srgbClr val="000000"/>
                </a:solidFill>
                <a:latin typeface="Calibri"/>
              </a:rPr>
              <a:t>sumpfiges Land    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819"/>
              </a:spcBef>
            </a:pPr>
            <a:r>
              <a:rPr b="1" lang="de-DE" sz="4100" spc="-1" strike="noStrike">
                <a:solidFill>
                  <a:srgbClr val="000000"/>
                </a:solidFill>
                <a:latin typeface="Calibri"/>
              </a:rPr>
              <a:t>          </a:t>
            </a:r>
            <a:r>
              <a:rPr b="1" lang="de-DE" sz="4100" spc="-1" strike="noStrike">
                <a:solidFill>
                  <a:srgbClr val="000000"/>
                </a:solidFill>
                <a:latin typeface="Calibri"/>
              </a:rPr>
              <a:t>Fehn -  ein indoeuropäisches Wort</a:t>
            </a:r>
            <a:endParaRPr b="0" lang="de-DE" sz="41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endParaRPr b="0" lang="de-DE" sz="41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de-DE" sz="41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de-DE" sz="4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de-DE" sz="4400" spc="-1" strike="noStrike" u="sng">
                <a:solidFill>
                  <a:srgbClr val="000000"/>
                </a:solidFill>
                <a:uFillTx/>
                <a:latin typeface="Calibri"/>
              </a:rPr>
              <a:t>Torfgebrauch ist uralt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561"/>
              </a:spcBef>
            </a:pP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3000" spc="-1" strike="noStrike">
                <a:solidFill>
                  <a:srgbClr val="000000"/>
                </a:solidFill>
                <a:latin typeface="Calibri"/>
              </a:rPr>
              <a:t>50 n. Chr. </a:t>
            </a:r>
            <a:r>
              <a:rPr b="0" lang="de-DE" sz="3000" spc="-1" strike="noStrike">
                <a:solidFill>
                  <a:srgbClr val="000000"/>
                </a:solidFill>
                <a:latin typeface="Calibri"/>
              </a:rPr>
              <a:t>bei </a:t>
            </a:r>
            <a:r>
              <a:rPr b="1" lang="de-DE" sz="3000" spc="-1" strike="noStrike">
                <a:solidFill>
                  <a:srgbClr val="000000"/>
                </a:solidFill>
                <a:latin typeface="Calibri"/>
              </a:rPr>
              <a:t>Plinius</a:t>
            </a:r>
            <a:endParaRPr b="0" lang="de-DE" sz="3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3000" spc="-1" strike="noStrike">
                <a:solidFill>
                  <a:srgbClr val="000000"/>
                </a:solidFill>
                <a:latin typeface="Calibri"/>
              </a:rPr>
              <a:t>um 1000 n.Chr. </a:t>
            </a:r>
            <a:r>
              <a:rPr b="0" lang="de-DE" sz="3000" spc="-1" strike="noStrike">
                <a:solidFill>
                  <a:srgbClr val="000000"/>
                </a:solidFill>
                <a:latin typeface="Calibri"/>
              </a:rPr>
              <a:t>„viereckig gestochener Torf“</a:t>
            </a:r>
            <a:endParaRPr b="0" lang="de-DE" sz="3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3000" spc="-1" strike="noStrike">
                <a:solidFill>
                  <a:srgbClr val="000000"/>
                </a:solidFill>
                <a:latin typeface="Calibri"/>
              </a:rPr>
              <a:t>MA:</a:t>
            </a:r>
            <a:r>
              <a:rPr b="0" lang="de-DE" sz="3000" spc="-1" strike="noStrike">
                <a:solidFill>
                  <a:srgbClr val="000000"/>
                </a:solidFill>
                <a:latin typeface="Calibri"/>
              </a:rPr>
              <a:t> graben für den Eigenbedarf</a:t>
            </a:r>
            <a:endParaRPr b="0" lang="de-DE" sz="3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b="0" lang="de-DE" sz="3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b="0" lang="de-DE" sz="3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Bild: Torfabbau im Wurzacher Ried  wiki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3" name="Inhaltsplatzhalter 7" descr=""/>
          <p:cNvPicPr/>
          <p:nvPr/>
        </p:nvPicPr>
        <p:blipFill>
          <a:blip r:embed="rId1"/>
          <a:stretch/>
        </p:blipFill>
        <p:spPr>
          <a:xfrm>
            <a:off x="4628160" y="1917000"/>
            <a:ext cx="4038120" cy="3156840"/>
          </a:xfrm>
          <a:prstGeom prst="rect">
            <a:avLst/>
          </a:prstGeom>
          <a:ln>
            <a:noFill/>
          </a:ln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de-DE" sz="4400" spc="-1" strike="noStrike" u="sng">
                <a:solidFill>
                  <a:srgbClr val="000000"/>
                </a:solidFill>
                <a:uFillTx/>
                <a:latin typeface="Calibri"/>
              </a:rPr>
              <a:t>Die ersten großgewerblichen Torfgräbereien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" name="TextShape 2"/>
          <p:cNvSpPr txBox="1"/>
          <p:nvPr/>
        </p:nvSpPr>
        <p:spPr>
          <a:xfrm>
            <a:off x="323640" y="1700640"/>
            <a:ext cx="3888000" cy="52574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12.Jh.  Flandern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1300    Brabant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1350     Holland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1551     Friesland 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           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               </a:t>
            </a: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Heerenveen 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1599     Groningerland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Pekela 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1631     Münsterland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                  </a:t>
            </a: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Papenburg 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1633     Ostfriesland 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               </a:t>
            </a: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Großefehn 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6" name="Inhaltsplatzhalter 5" descr=""/>
          <p:cNvPicPr/>
          <p:nvPr/>
        </p:nvPicPr>
        <p:blipFill>
          <a:blip r:embed="rId1"/>
          <a:stretch/>
        </p:blipFill>
        <p:spPr>
          <a:xfrm>
            <a:off x="4572000" y="1772640"/>
            <a:ext cx="4038120" cy="3832920"/>
          </a:xfrm>
          <a:prstGeom prst="rect">
            <a:avLst/>
          </a:prstGeom>
          <a:ln>
            <a:noFill/>
          </a:ln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de-DE" sz="4400" spc="-1" strike="noStrike" u="sng">
                <a:solidFill>
                  <a:srgbClr val="000000"/>
                </a:solidFill>
                <a:uFillTx/>
                <a:latin typeface="Calibri"/>
              </a:rPr>
              <a:t>Großgewerbliche Torfgräbereien in  Ostfriesland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8" name="TextShape 2"/>
          <p:cNvSpPr txBox="1"/>
          <p:nvPr/>
        </p:nvSpPr>
        <p:spPr>
          <a:xfrm>
            <a:off x="179640" y="1772640"/>
            <a:ext cx="4468320" cy="43531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b="1" lang="de-DE" sz="3000" spc="-1" strike="noStrike">
                <a:solidFill>
                  <a:srgbClr val="000000"/>
                </a:solidFill>
                <a:latin typeface="Calibri"/>
              </a:rPr>
              <a:t>erst ab 1633</a:t>
            </a:r>
            <a:endParaRPr b="0" lang="de-DE" sz="3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Auslöser: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1" lang="de-DE" sz="2800" spc="-1" strike="noStrike" u="sng">
                <a:solidFill>
                  <a:srgbClr val="000000"/>
                </a:solidFill>
                <a:uFillTx/>
                <a:latin typeface="Calibri"/>
              </a:rPr>
              <a:t>Brennstoffmangel in Emden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1621 Groningen: Ausfuhrverbot für Torf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1626  Saterland: keine Lieferungen („Wirren des Dreißigjährigen Krieges“)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„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wagende“ Unternehmer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9" name="Inhaltsplatzhalter 10" descr=""/>
          <p:cNvPicPr/>
          <p:nvPr/>
        </p:nvPicPr>
        <p:blipFill>
          <a:blip r:embed="rId1"/>
          <a:stretch/>
        </p:blipFill>
        <p:spPr>
          <a:xfrm>
            <a:off x="4928040" y="1600200"/>
            <a:ext cx="3478320" cy="4525560"/>
          </a:xfrm>
          <a:prstGeom prst="rect">
            <a:avLst/>
          </a:prstGeom>
          <a:ln>
            <a:noFill/>
          </a:ln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457200" y="274680"/>
            <a:ext cx="8229240" cy="561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de-DE" sz="4400" spc="-1" strike="noStrike" u="sng">
                <a:solidFill>
                  <a:srgbClr val="000000"/>
                </a:solidFill>
                <a:uFillTx/>
                <a:latin typeface="Calibri"/>
              </a:rPr>
              <a:t>Saterland: Vorbild für die Ostfriesen?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" name="TextShape 2"/>
          <p:cNvSpPr txBox="1"/>
          <p:nvPr/>
        </p:nvSpPr>
        <p:spPr>
          <a:xfrm>
            <a:off x="0" y="1052640"/>
            <a:ext cx="4606560" cy="863280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txBody>
          <a:bodyPr anchor="b"/>
          <a:p>
            <a:pPr>
              <a:lnSpc>
                <a:spcPct val="100000"/>
              </a:lnSpc>
              <a:spcBef>
                <a:spcPts val="400"/>
              </a:spcBef>
            </a:pPr>
            <a:r>
              <a:rPr b="1" lang="de-DE" sz="2000" spc="-1" strike="noStrike">
                <a:solidFill>
                  <a:srgbClr val="000000"/>
                </a:solidFill>
                <a:latin typeface="Calibri"/>
              </a:rPr>
              <a:t>Siedlung auf einer  unzugänglichen Sandinsel im Hochmoor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2" name="TextShape 3"/>
          <p:cNvSpPr txBox="1"/>
          <p:nvPr/>
        </p:nvSpPr>
        <p:spPr>
          <a:xfrm>
            <a:off x="4645080" y="1197000"/>
            <a:ext cx="4041360" cy="97740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spcBef>
                <a:spcPts val="479"/>
              </a:spcBef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</a:rPr>
              <a:t>Saterland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80"/>
              </a:spcBef>
            </a:pPr>
            <a:r>
              <a:rPr b="0" lang="de-DE" sz="19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de-DE" sz="1900" spc="-1" strike="noStrike">
                <a:solidFill>
                  <a:srgbClr val="000000"/>
                </a:solidFill>
                <a:latin typeface="Calibri"/>
              </a:rPr>
              <a:t>gezeichnet von Georg Sello (wiki)</a:t>
            </a:r>
            <a:endParaRPr b="0" lang="de-DE" sz="19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80"/>
              </a:spcBef>
            </a:pPr>
            <a:endParaRPr b="0" lang="de-DE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" name="TextShape 4"/>
          <p:cNvSpPr txBox="1"/>
          <p:nvPr/>
        </p:nvSpPr>
        <p:spPr>
          <a:xfrm>
            <a:off x="0" y="2174760"/>
            <a:ext cx="4644720" cy="46828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r>
              <a:rPr b="0" lang="de-DE" sz="2400" spc="-1" strike="noStrike" u="sng">
                <a:solidFill>
                  <a:srgbClr val="000000"/>
                </a:solidFill>
                <a:uFillTx/>
                <a:latin typeface="Calibri"/>
              </a:rPr>
              <a:t>familienbetrieblicher Torfabbau und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r>
              <a:rPr b="0" lang="de-DE" sz="2400" spc="-1" strike="noStrike" u="sng">
                <a:solidFill>
                  <a:srgbClr val="000000"/>
                </a:solidFill>
                <a:uFillTx/>
                <a:latin typeface="Calibri"/>
              </a:rPr>
              <a:t>Torfhandel in  alten Geestdörfern 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Bauern gruben nach Upstreckrecht den Torf im Hochmoor ab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brachten den Torf als selbständige Schiffer bis nach Leer, Emden und in die Seemarsch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000" spc="-1" strike="noStrike">
                <a:solidFill>
                  <a:srgbClr val="000000"/>
                </a:solidFill>
                <a:latin typeface="Calibri"/>
              </a:rPr>
              <a:t>vor Gründung der ostfriesischen Fehne der wichtigste Torflieferant Ostfrieslands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</a:rPr>
              <a:t>„…</a:t>
            </a:r>
            <a:r>
              <a:rPr b="1" lang="de-DE" sz="2400" spc="-1" strike="noStrike">
                <a:solidFill>
                  <a:srgbClr val="000000"/>
                </a:solidFill>
                <a:latin typeface="Calibri"/>
              </a:rPr>
              <a:t>könnte Pate für den Fehntjer-Betrieb gestanden haben</a:t>
            </a: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“  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      </a:t>
            </a: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(Nitz, S. 19).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4" name="Picture 2" descr=""/>
          <p:cNvPicPr/>
          <p:nvPr/>
        </p:nvPicPr>
        <p:blipFill>
          <a:blip r:embed="rId1"/>
          <a:stretch/>
        </p:blipFill>
        <p:spPr>
          <a:xfrm>
            <a:off x="4645080" y="2997360"/>
            <a:ext cx="4498560" cy="2592000"/>
          </a:xfrm>
          <a:prstGeom prst="rect">
            <a:avLst/>
          </a:prstGeom>
          <a:ln>
            <a:noFill/>
          </a:ln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457200" y="116640"/>
            <a:ext cx="8229240" cy="1151640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"/>
              </a:rPr>
              <a:t>Veenkoloniën als Vorbild für die Fehnsiedlungen?? 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" name="TextShape 2"/>
          <p:cNvSpPr txBox="1"/>
          <p:nvPr/>
        </p:nvSpPr>
        <p:spPr>
          <a:xfrm>
            <a:off x="457200" y="1340640"/>
            <a:ext cx="8362440" cy="4316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Deutliche Unterschiede in der Unternehmensform 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" name="TextShape 3"/>
          <p:cNvSpPr txBox="1"/>
          <p:nvPr/>
        </p:nvSpPr>
        <p:spPr>
          <a:xfrm>
            <a:off x="0" y="1773360"/>
            <a:ext cx="4571640" cy="5084280"/>
          </a:xfrm>
          <a:prstGeom prst="rect">
            <a:avLst/>
          </a:prstGeom>
          <a:solidFill>
            <a:srgbClr val="d7e4bd"/>
          </a:solidFill>
          <a:ln>
            <a:noFill/>
          </a:ln>
        </p:spPr>
        <p:txBody>
          <a:bodyPr>
            <a:normAutofit/>
          </a:bodyPr>
          <a:p>
            <a:pPr marL="457200" indent="-456840">
              <a:lnSpc>
                <a:spcPct val="100000"/>
              </a:lnSpc>
              <a:spcBef>
                <a:spcPts val="479"/>
              </a:spcBef>
            </a:pPr>
            <a:r>
              <a:rPr b="0" lang="de-DE" sz="2400" spc="-1" strike="noStrike" u="sng">
                <a:solidFill>
                  <a:srgbClr val="000000"/>
                </a:solidFill>
                <a:uFillTx/>
                <a:latin typeface="Calibri"/>
              </a:rPr>
              <a:t>Niederlande: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457200" indent="-456840">
              <a:lnSpc>
                <a:spcPct val="100000"/>
              </a:lnSpc>
              <a:spcBef>
                <a:spcPts val="479"/>
              </a:spcBef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kapitalstarke Großunternehmen: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457200" indent="-456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breite Kanäle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457200" indent="-456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miteinander verbundene Kanalsysteme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457200" indent="-456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Torfabbau im Großbetrieb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457200" indent="-456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Lohnarbeiter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457200" indent="-456840">
              <a:lnSpc>
                <a:spcPct val="100000"/>
              </a:lnSpc>
              <a:spcBef>
                <a:spcPts val="380"/>
              </a:spcBef>
            </a:pPr>
            <a:r>
              <a:rPr b="0" lang="de-DE" sz="1900" spc="-1" strike="noStrike">
                <a:solidFill>
                  <a:srgbClr val="000000"/>
                </a:solidFill>
                <a:latin typeface="Calibri"/>
              </a:rPr>
              <a:t>vergleichbar mit einem Fabrikunternehmen</a:t>
            </a:r>
            <a:endParaRPr b="0" lang="de-DE" sz="1900" spc="-1" strike="noStrike">
              <a:solidFill>
                <a:srgbClr val="000000"/>
              </a:solidFill>
              <a:latin typeface="Calibri"/>
            </a:endParaRPr>
          </a:p>
          <a:p>
            <a:pPr marL="457200" indent="-456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Torfschiffer </a:t>
            </a: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(eigenständiger Beruf)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marL="457200" indent="-456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hauptberufliche Landwirte (Bauernplaatzen von 15-30 ha)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457200" indent="-456840">
              <a:lnSpc>
                <a:spcPct val="100000"/>
              </a:lnSpc>
              <a:spcBef>
                <a:spcPts val="479"/>
              </a:spcBef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	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" name="TextShape 4"/>
          <p:cNvSpPr txBox="1"/>
          <p:nvPr/>
        </p:nvSpPr>
        <p:spPr>
          <a:xfrm>
            <a:off x="4500720" y="1773360"/>
            <a:ext cx="4642920" cy="5084280"/>
          </a:xfrm>
          <a:prstGeom prst="rect">
            <a:avLst/>
          </a:prstGeom>
          <a:solidFill>
            <a:srgbClr val="e6b9b8"/>
          </a:solidFill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r>
              <a:rPr b="0" lang="de-DE" sz="2400" spc="-1" strike="noStrike" u="sng">
                <a:solidFill>
                  <a:srgbClr val="000000"/>
                </a:solidFill>
                <a:uFillTx/>
                <a:latin typeface="Calibri"/>
              </a:rPr>
              <a:t>Ostfriesland und Papenburg</a:t>
            </a: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: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kapitalschwache Kleinunternehmen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schmale Kanäle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kein Verbundsystem </a:t>
            </a:r>
            <a:r>
              <a:rPr b="0" lang="de-DE" sz="2300" spc="-1" strike="noStrike">
                <a:solidFill>
                  <a:srgbClr val="000000"/>
                </a:solidFill>
                <a:latin typeface="Calibri"/>
              </a:rPr>
              <a:t>(1 Kanal    = 1 Fehn) </a:t>
            </a:r>
            <a:endParaRPr b="0" lang="de-DE" sz="23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Torfabbau im Kleinbetrieb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Untererbpächter = Torfarbeiter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80"/>
              </a:spcBef>
            </a:pPr>
            <a:r>
              <a:rPr b="0" lang="de-DE" sz="19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de-DE" sz="1900" spc="-1" strike="noStrike">
                <a:solidFill>
                  <a:srgbClr val="000000"/>
                </a:solidFill>
                <a:latin typeface="Calibri"/>
              </a:rPr>
              <a:t>vergleichbar mit einem Handwerksbetrieb</a:t>
            </a:r>
            <a:endParaRPr b="0" lang="de-DE" sz="19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Untererbpächter = Torfschiffer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Untererbpächter = Landwirte  (nebenberuflich auf 3-5 ha)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     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lang="de-DE" sz="4900" spc="-1" strike="noStrike" u="sng">
                <a:solidFill>
                  <a:srgbClr val="000000"/>
                </a:solidFill>
                <a:uFillTx/>
                <a:latin typeface="Calibri"/>
              </a:rPr>
              <a:t>Deutsche Fehnsiedler = kleine "Unternehmer</a:t>
            </a:r>
            <a:r>
              <a:rPr b="0" lang="de-DE" sz="4400" spc="-1" strike="noStrike" u="sng">
                <a:solidFill>
                  <a:srgbClr val="000000"/>
                </a:solidFill>
                <a:uFillTx/>
                <a:latin typeface="Calibri"/>
              </a:rPr>
              <a:t>“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561"/>
              </a:spcBef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de-DE" sz="2800" spc="-1" strike="noStrike" u="sng">
                <a:solidFill>
                  <a:srgbClr val="000000"/>
                </a:solidFill>
                <a:uFillTx/>
                <a:latin typeface="Calibri"/>
              </a:rPr>
              <a:t>zu Beginn eines Fehns</a:t>
            </a: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: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Torfgräber 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Torfschiffer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Landwirt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</a:pPr>
            <a:r>
              <a:rPr b="1" lang="de-DE" sz="2800" spc="-1" strike="noStrike" u="sng">
                <a:solidFill>
                  <a:srgbClr val="000000"/>
                </a:solidFill>
                <a:uFillTx/>
                <a:latin typeface="Calibri"/>
              </a:rPr>
              <a:t>1. Generation: Existenz gesichert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      </a:t>
            </a:r>
            <a:r>
              <a:rPr b="1" lang="de-DE" sz="2800" spc="-1" strike="noStrike" u="sng">
                <a:solidFill>
                  <a:srgbClr val="000000"/>
                </a:solidFill>
                <a:uFillTx/>
                <a:latin typeface="Calibri"/>
              </a:rPr>
              <a:t>100 Jahre später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Handwerker, Kaufmann u.a.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Schiffer 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Werftbesitzer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Reeder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Landwirt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</a:pPr>
            <a:r>
              <a:rPr b="1" lang="de-DE" sz="2800" spc="-1" strike="noStrike" u="sng">
                <a:solidFill>
                  <a:srgbClr val="000000"/>
                </a:solidFill>
                <a:uFillTx/>
                <a:latin typeface="Calibri"/>
              </a:rPr>
              <a:t>3. Generation: bürgerlich wohlhabend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1" name="Inhaltsplatzhalter 4" descr=""/>
          <p:cNvPicPr/>
          <p:nvPr/>
        </p:nvPicPr>
        <p:blipFill>
          <a:blip r:embed="rId1"/>
          <a:stretch/>
        </p:blipFill>
        <p:spPr>
          <a:xfrm>
            <a:off x="5105520" y="3863160"/>
            <a:ext cx="4038120" cy="2979720"/>
          </a:xfrm>
          <a:prstGeom prst="rect">
            <a:avLst/>
          </a:prstGeom>
          <a:ln>
            <a:noFill/>
          </a:ln>
        </p:spPr>
      </p:pic>
      <p:pic>
        <p:nvPicPr>
          <p:cNvPr id="222" name="Picture 2" descr=""/>
          <p:cNvPicPr/>
          <p:nvPr/>
        </p:nvPicPr>
        <p:blipFill>
          <a:blip r:embed="rId2"/>
          <a:stretch/>
        </p:blipFill>
        <p:spPr>
          <a:xfrm>
            <a:off x="4284000" y="1440000"/>
            <a:ext cx="3959640" cy="2664000"/>
          </a:xfrm>
          <a:prstGeom prst="rect">
            <a:avLst/>
          </a:prstGeom>
          <a:ln>
            <a:noFill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de-DE" sz="4400" spc="-1" strike="noStrike" u="sng">
                <a:solidFill>
                  <a:srgbClr val="000000"/>
                </a:solidFill>
                <a:uFillTx/>
                <a:latin typeface="Calibri"/>
              </a:rPr>
              <a:t>Ostfriesische Fehngebiete und Papenburg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Von 1633 bis 1860: 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Gründung von 17 Siedlungen dieses Typs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17./18. Jh. Unternehmer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19.Jh. Staat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5" name="Inhaltsplatzhalter 4" descr=""/>
          <p:cNvPicPr/>
          <p:nvPr/>
        </p:nvPicPr>
        <p:blipFill>
          <a:blip r:embed="rId1"/>
          <a:stretch/>
        </p:blipFill>
        <p:spPr>
          <a:xfrm>
            <a:off x="4356000" y="1581840"/>
            <a:ext cx="3345120" cy="4525560"/>
          </a:xfrm>
          <a:prstGeom prst="rect">
            <a:avLst/>
          </a:prstGeom>
          <a:ln>
            <a:noFill/>
          </a:ln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Shape 1"/>
          <p:cNvSpPr txBox="1"/>
          <p:nvPr/>
        </p:nvSpPr>
        <p:spPr>
          <a:xfrm>
            <a:off x="-2628720" y="-243360"/>
            <a:ext cx="9525240" cy="11322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de-DE" sz="4400" spc="-1" strike="noStrike" u="sng">
                <a:solidFill>
                  <a:srgbClr val="000000"/>
                </a:solidFill>
                <a:uFillTx/>
                <a:latin typeface="Calibri"/>
              </a:rPr>
              <a:t>Der Fehntjer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" name="TextShape 2"/>
          <p:cNvSpPr txBox="1"/>
          <p:nvPr/>
        </p:nvSpPr>
        <p:spPr>
          <a:xfrm>
            <a:off x="457200" y="764640"/>
            <a:ext cx="3610440" cy="59763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561"/>
              </a:spcBef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Prägungen 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fleißig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unternehmend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genau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flexibel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selbständig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bis in die 1960iger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     </a:t>
            </a: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schifffahrtsberuflich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ausgerichtet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= geschlossene Bevölkerungsgruppe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24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</a:rPr>
              <a:t>Bild oben: Gemeinde Großefehn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24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</a:rPr>
              <a:t>Bild unten facebook, Rettet den Elisabethfehnkanal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8" name="Inhaltsplatzhalter 7" descr=""/>
          <p:cNvPicPr/>
          <p:nvPr/>
        </p:nvPicPr>
        <p:blipFill>
          <a:blip r:embed="rId1"/>
          <a:stretch/>
        </p:blipFill>
        <p:spPr>
          <a:xfrm>
            <a:off x="4518360" y="-33120"/>
            <a:ext cx="3375000" cy="4525560"/>
          </a:xfrm>
          <a:prstGeom prst="rect">
            <a:avLst/>
          </a:prstGeom>
          <a:ln w="9360">
            <a:noFill/>
          </a:ln>
        </p:spPr>
      </p:pic>
      <p:pic>
        <p:nvPicPr>
          <p:cNvPr id="229" name="Inhaltsplatzhalter 4" descr=""/>
          <p:cNvPicPr/>
          <p:nvPr/>
        </p:nvPicPr>
        <p:blipFill>
          <a:blip r:embed="rId2"/>
          <a:stretch/>
        </p:blipFill>
        <p:spPr>
          <a:xfrm>
            <a:off x="5063760" y="4165560"/>
            <a:ext cx="4038120" cy="269208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de-DE" sz="4400" spc="-1" strike="noStrike" u="sng">
                <a:solidFill>
                  <a:srgbClr val="000000"/>
                </a:solidFill>
                <a:uFillTx/>
                <a:latin typeface="Calibri"/>
              </a:rPr>
              <a:t>Inhalt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TextShape 2"/>
          <p:cNvSpPr txBox="1"/>
          <p:nvPr/>
        </p:nvSpPr>
        <p:spPr>
          <a:xfrm>
            <a:off x="457200" y="1600200"/>
            <a:ext cx="8229240" cy="49248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514440" indent="-514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Calibri"/>
              <a:buAutoNum type="arabicPeriod"/>
            </a:pPr>
            <a:r>
              <a:rPr b="0" lang="de-DE" sz="3200" spc="-1" strike="noStrike">
                <a:solidFill>
                  <a:srgbClr val="000000"/>
                </a:solidFill>
                <a:latin typeface="Calibri"/>
              </a:rPr>
              <a:t>Das Moor 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Calibri"/>
              <a:buAutoNum type="arabicPeriod"/>
            </a:pPr>
            <a:r>
              <a:rPr b="0" lang="de-DE" sz="3200" spc="-1" strike="noStrike">
                <a:solidFill>
                  <a:srgbClr val="000000"/>
                </a:solidFill>
                <a:latin typeface="Calibri"/>
              </a:rPr>
              <a:t>Torf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Calibri"/>
              <a:buAutoNum type="arabicPeriod"/>
            </a:pPr>
            <a:r>
              <a:rPr b="0" lang="de-DE" sz="3200" spc="-1" strike="noStrike">
                <a:solidFill>
                  <a:srgbClr val="000000"/>
                </a:solidFill>
                <a:latin typeface="Calibri"/>
              </a:rPr>
              <a:t>Ostfrieslandkarte –Situation um 1800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Calibri"/>
              <a:buAutoNum type="arabicPeriod"/>
            </a:pPr>
            <a:r>
              <a:rPr b="0" lang="de-DE" sz="3200" spc="-1" strike="noStrike">
                <a:solidFill>
                  <a:srgbClr val="000000"/>
                </a:solidFill>
                <a:latin typeface="Calibri"/>
              </a:rPr>
              <a:t>Die Fehnkultur 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Calibri"/>
              <a:buAutoNum type="arabicPeriod"/>
            </a:pPr>
            <a:r>
              <a:rPr b="0" lang="de-DE" sz="3200" spc="-1" strike="noStrike">
                <a:solidFill>
                  <a:srgbClr val="000000"/>
                </a:solidFill>
                <a:latin typeface="Calibri"/>
              </a:rPr>
              <a:t>Die Entwicklung der Torfgräberei 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Calibri"/>
              <a:buAutoNum type="arabicPeriod"/>
            </a:pPr>
            <a:r>
              <a:rPr b="0" lang="de-DE" sz="3200" spc="-1" strike="noStrike">
                <a:solidFill>
                  <a:srgbClr val="000000"/>
                </a:solidFill>
                <a:latin typeface="Calibri"/>
              </a:rPr>
              <a:t>Die Fehne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Calibri"/>
              <a:buAutoNum type="arabicPeriod"/>
            </a:pPr>
            <a:r>
              <a:rPr b="0" lang="de-DE" sz="3200" spc="-1" strike="noStrike">
                <a:solidFill>
                  <a:srgbClr val="000000"/>
                </a:solidFill>
                <a:latin typeface="Calibri"/>
              </a:rPr>
              <a:t>Ihr Niedergang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AutoNum type="arabicPeriod" startAt="8"/>
            </a:pPr>
            <a:r>
              <a:rPr b="0" lang="de-DE" sz="3200" spc="-1" strike="noStrike">
                <a:solidFill>
                  <a:srgbClr val="000000"/>
                </a:solidFill>
                <a:latin typeface="Calibri"/>
              </a:rPr>
              <a:t>Andere Hochmoorerschließungen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AutoNum type="arabicPeriod" startAt="8"/>
            </a:pPr>
            <a:r>
              <a:rPr b="0" lang="de-DE" sz="3200" spc="-1" strike="noStrike">
                <a:solidFill>
                  <a:srgbClr val="000000"/>
                </a:solidFill>
                <a:latin typeface="Calibri"/>
              </a:rPr>
              <a:t>Zusammenfassung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de-DE" sz="4400" spc="-1" strike="noStrike" u="sng">
                <a:solidFill>
                  <a:srgbClr val="000000"/>
                </a:solidFill>
                <a:uFillTx/>
                <a:latin typeface="Calibri"/>
              </a:rPr>
              <a:t>Die Fehntjerin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Prägungen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genau 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fleißig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unternehmend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flexibel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selbständig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Fehntjer heirateten gerne unter sich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2" name="Inhaltsplatzhalter 6" descr=""/>
          <p:cNvPicPr/>
          <p:nvPr/>
        </p:nvPicPr>
        <p:blipFill>
          <a:blip r:embed="rId1"/>
          <a:stretch/>
        </p:blipFill>
        <p:spPr>
          <a:xfrm>
            <a:off x="5108760" y="1600200"/>
            <a:ext cx="3117240" cy="4525560"/>
          </a:xfrm>
          <a:prstGeom prst="rect">
            <a:avLst/>
          </a:prstGeom>
          <a:ln>
            <a:noFill/>
          </a:ln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lang="de-DE" sz="4400" spc="-1" strike="noStrike" u="sng">
                <a:solidFill>
                  <a:srgbClr val="000000"/>
                </a:solidFill>
                <a:uFillTx/>
                <a:latin typeface="Calibri"/>
              </a:rPr>
              <a:t>Niedergang der Fehne ab 1900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4" name="TextShape 2"/>
          <p:cNvSpPr txBox="1"/>
          <p:nvPr/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spcBef>
                <a:spcPts val="479"/>
              </a:spcBef>
            </a:pPr>
            <a:r>
              <a:rPr b="1" lang="de-DE" sz="2400" spc="-1" strike="noStrike" u="sng">
                <a:solidFill>
                  <a:srgbClr val="000000"/>
                </a:solidFill>
                <a:uFillTx/>
                <a:latin typeface="Calibri"/>
              </a:rPr>
              <a:t>Das Alte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" name="TextShape 3"/>
          <p:cNvSpPr txBox="1"/>
          <p:nvPr/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</a:rPr>
              <a:t>Torf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</a:rPr>
              <a:t>Segelschiffe      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</a:rPr>
              <a:t>Holzschiffe         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</a:rPr>
              <a:t>Schiff                  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</a:rPr>
              <a:t>Kanäle 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</a:rPr>
              <a:t>Siedlungsraum erst nach Abtorfung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TextShape 4"/>
          <p:cNvSpPr txBox="1"/>
          <p:nvPr/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  <a:spcBef>
                <a:spcPts val="479"/>
              </a:spcBef>
            </a:pPr>
            <a:r>
              <a:rPr b="1" lang="de-DE" sz="2400" spc="-1" strike="noStrike" u="sng">
                <a:solidFill>
                  <a:srgbClr val="000000"/>
                </a:solidFill>
                <a:uFillTx/>
                <a:latin typeface="Calibri"/>
              </a:rPr>
              <a:t>Das Neue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TextShape 5"/>
          <p:cNvSpPr txBox="1"/>
          <p:nvPr/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</a:rPr>
              <a:t>Steinkohle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</a:rPr>
              <a:t>Dampfschiffe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</a:rPr>
              <a:t>Eisenschiffe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</a:rPr>
              <a:t>Eisenbahn und LKW 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</a:rPr>
              <a:t>zu klein und unverbunden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400" spc="-1" strike="noStrike">
                <a:solidFill>
                  <a:srgbClr val="000000"/>
                </a:solidFill>
                <a:latin typeface="Calibri"/>
              </a:rPr>
              <a:t>Siedlungsraum ohne Abtorfung mit Kunstdünger und Umpflügen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de-DE" sz="4400" spc="-1" strike="noStrike" u="sng">
                <a:solidFill>
                  <a:srgbClr val="000000"/>
                </a:solidFill>
                <a:uFillTx/>
                <a:latin typeface="Calibri"/>
              </a:rPr>
              <a:t>Hochmoorkolonisation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" name="TextShape 2"/>
          <p:cNvSpPr txBox="1"/>
          <p:nvPr/>
        </p:nvSpPr>
        <p:spPr>
          <a:xfrm>
            <a:off x="457200" y="1600200"/>
            <a:ext cx="4038120" cy="52574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ab 18.Jhd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. in Ostfriesland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Siedeln auf dem Hochmoor ohne Kanal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Urbarmachungsedikt Friedrich II 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fehlgeleitete preußische Politik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Die armen Siedler: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Dem Ersten der Tod,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dem Zweiten die Not,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dem Dritten das Brot.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241"/>
              </a:spcBef>
              <a:buClr>
                <a:srgbClr val="000000"/>
              </a:buClr>
              <a:buFont typeface="Arial"/>
              <a:buChar char="•"/>
            </a:pPr>
            <a:r>
              <a:rPr b="1" lang="de-DE" sz="1200" spc="-1" strike="noStrike">
                <a:solidFill>
                  <a:srgbClr val="000000"/>
                </a:solidFill>
                <a:latin typeface="Calibri"/>
              </a:rPr>
              <a:t>Bild aus Behre, Ostfriesland, 2015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0" name="Inhaltsplatzhalter 4" descr=""/>
          <p:cNvPicPr/>
          <p:nvPr/>
        </p:nvPicPr>
        <p:blipFill>
          <a:blip r:embed="rId1"/>
          <a:stretch/>
        </p:blipFill>
        <p:spPr>
          <a:xfrm>
            <a:off x="4648320" y="1743120"/>
            <a:ext cx="4038120" cy="4239360"/>
          </a:xfrm>
          <a:prstGeom prst="rect">
            <a:avLst/>
          </a:prstGeom>
          <a:ln>
            <a:noFill/>
          </a:ln>
        </p:spPr>
      </p:pic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de-DE" sz="5400" spc="-1" strike="noStrike" u="sng">
                <a:solidFill>
                  <a:srgbClr val="000000"/>
                </a:solidFill>
                <a:uFillTx/>
                <a:latin typeface="Calibri"/>
              </a:rPr>
              <a:t>Verfehnung</a:t>
            </a:r>
            <a:endParaRPr b="0" lang="de-DE" sz="5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" name="TextShape 2"/>
          <p:cNvSpPr txBox="1"/>
          <p:nvPr/>
        </p:nvSpPr>
        <p:spPr>
          <a:xfrm>
            <a:off x="0" y="1556640"/>
            <a:ext cx="8784720" cy="5301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 algn="ctr">
              <a:lnSpc>
                <a:spcPct val="100000"/>
              </a:lnSpc>
              <a:spcBef>
                <a:spcPts val="1599"/>
              </a:spcBef>
            </a:pPr>
            <a:r>
              <a:rPr b="1" lang="de-DE" sz="8000" spc="-1" strike="noStrike" u="sng">
                <a:solidFill>
                  <a:srgbClr val="000000"/>
                </a:solidFill>
                <a:uFillTx/>
                <a:latin typeface="Calibri"/>
              </a:rPr>
              <a:t>Es ging um großgewerblichen Brennstoffgewinnung. Dazu war es notwendig,  die Hochmoore systematisch auszuwerten. Das erfolgte:</a:t>
            </a:r>
            <a:endParaRPr b="0" lang="de-DE" sz="8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endParaRPr b="0" lang="de-DE" sz="80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>
              <a:lnSpc>
                <a:spcPct val="100000"/>
              </a:lnSpc>
              <a:spcBef>
                <a:spcPts val="1440"/>
              </a:spcBef>
            </a:pPr>
            <a:r>
              <a:rPr b="1" lang="de-DE" sz="7200" spc="-1" strike="noStrike">
                <a:solidFill>
                  <a:srgbClr val="000000"/>
                </a:solidFill>
                <a:latin typeface="Calibri"/>
              </a:rPr>
              <a:t>1. mit Bau von Kanälen </a:t>
            </a:r>
            <a:endParaRPr b="0" lang="de-DE" sz="7200" spc="-1" strike="noStrike">
              <a:solidFill>
                <a:srgbClr val="000000"/>
              </a:solidFill>
              <a:latin typeface="Calibri"/>
            </a:endParaRPr>
          </a:p>
          <a:p>
            <a:pPr lvl="1" marL="914400" indent="-514080">
              <a:lnSpc>
                <a:spcPct val="100000"/>
              </a:lnSpc>
              <a:spcBef>
                <a:spcPts val="1281"/>
              </a:spcBef>
              <a:buClr>
                <a:srgbClr val="000000"/>
              </a:buClr>
              <a:buFont typeface="Arial"/>
              <a:buChar char="–"/>
            </a:pPr>
            <a:r>
              <a:rPr b="0" lang="de-DE" sz="6400" spc="-1" strike="noStrike">
                <a:solidFill>
                  <a:srgbClr val="000000"/>
                </a:solidFill>
                <a:latin typeface="Calibri"/>
              </a:rPr>
              <a:t>zur planmäßigen und systematischen Entwässerung der Moore mit Anbindung an das natürliche Gewässernetz</a:t>
            </a:r>
            <a:endParaRPr b="0" lang="de-DE" sz="6400" spc="-1" strike="noStrike">
              <a:solidFill>
                <a:srgbClr val="000000"/>
              </a:solidFill>
              <a:latin typeface="Calibri"/>
            </a:endParaRPr>
          </a:p>
          <a:p>
            <a:pPr lvl="1" marL="914400" indent="-514080">
              <a:lnSpc>
                <a:spcPct val="100000"/>
              </a:lnSpc>
              <a:spcBef>
                <a:spcPts val="1281"/>
              </a:spcBef>
              <a:buClr>
                <a:srgbClr val="000000"/>
              </a:buClr>
              <a:buFont typeface="Arial"/>
              <a:buChar char="–"/>
            </a:pPr>
            <a:r>
              <a:rPr b="0" lang="de-DE" sz="6400" spc="-1" strike="noStrike">
                <a:solidFill>
                  <a:srgbClr val="000000"/>
                </a:solidFill>
                <a:latin typeface="Calibri"/>
              </a:rPr>
              <a:t>als günstigen Transportweg für Großmengen an Torf  mit Schiffen</a:t>
            </a:r>
            <a:endParaRPr b="0" lang="de-DE" sz="64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>
              <a:lnSpc>
                <a:spcPct val="100000"/>
              </a:lnSpc>
              <a:spcBef>
                <a:spcPts val="1440"/>
              </a:spcBef>
            </a:pPr>
            <a:r>
              <a:rPr b="1" lang="de-DE" sz="7200" spc="-1" strike="noStrike">
                <a:solidFill>
                  <a:srgbClr val="000000"/>
                </a:solidFill>
                <a:latin typeface="Calibri"/>
              </a:rPr>
              <a:t>2. mit  Torfgräbereien  </a:t>
            </a:r>
            <a:r>
              <a:rPr b="0" lang="de-DE" sz="6400" spc="-1" strike="noStrike">
                <a:solidFill>
                  <a:srgbClr val="000000"/>
                </a:solidFill>
                <a:latin typeface="Calibri"/>
              </a:rPr>
              <a:t>durch Ansetzung von Siedlern</a:t>
            </a:r>
            <a:endParaRPr b="0" lang="de-DE" sz="64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>
              <a:lnSpc>
                <a:spcPct val="100000"/>
              </a:lnSpc>
              <a:spcBef>
                <a:spcPts val="1440"/>
              </a:spcBef>
            </a:pPr>
            <a:r>
              <a:rPr b="1" lang="de-DE" sz="7200" spc="-1" strike="noStrike">
                <a:solidFill>
                  <a:srgbClr val="000000"/>
                </a:solidFill>
                <a:latin typeface="Calibri"/>
              </a:rPr>
              <a:t>3. und mit Gewinnung von Siedlungs-und Nutzland </a:t>
            </a:r>
            <a:r>
              <a:rPr b="1" lang="de-DE" sz="7200" spc="-1" strike="noStrike" u="sng">
                <a:solidFill>
                  <a:srgbClr val="000000"/>
                </a:solidFill>
                <a:uFillTx/>
                <a:latin typeface="Calibri"/>
              </a:rPr>
              <a:t>nach der Abtorfung</a:t>
            </a:r>
            <a:endParaRPr b="0" lang="de-DE" sz="7200" spc="-1" strike="noStrike">
              <a:solidFill>
                <a:srgbClr val="000000"/>
              </a:solidFill>
              <a:latin typeface="Calibri"/>
            </a:endParaRPr>
          </a:p>
          <a:p>
            <a:r>
              <a:rPr b="0" lang="de-DE" sz="6400" spc="-1" strike="noStrike">
                <a:solidFill>
                  <a:srgbClr val="000000"/>
                </a:solidFill>
                <a:latin typeface="Calibri"/>
              </a:rPr>
              <a:t>   </a:t>
            </a:r>
            <a:r>
              <a:rPr b="0" lang="de-DE" sz="6400" spc="-1" strike="noStrike">
                <a:solidFill>
                  <a:srgbClr val="000000"/>
                </a:solidFill>
                <a:latin typeface="Calibri"/>
              </a:rPr>
              <a:t>durch Ansetzung von  Siedlern zur planmäßigen, systematischen Inwertsetzung des abgetorften, unfruchtbaren Geest-Untergrundes </a:t>
            </a:r>
            <a:endParaRPr b="0" lang="de-DE" sz="6400" spc="-1" strike="noStrike">
              <a:solidFill>
                <a:srgbClr val="000000"/>
              </a:solidFill>
              <a:latin typeface="Calibri"/>
            </a:endParaRPr>
          </a:p>
          <a:p>
            <a:pPr lvl="2" marL="1314360" indent="-514080">
              <a:lnSpc>
                <a:spcPct val="100000"/>
              </a:lnSpc>
              <a:spcBef>
                <a:spcPts val="128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de-DE" sz="6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de-DE" sz="6400" spc="-1" strike="noStrike">
                <a:solidFill>
                  <a:srgbClr val="000000"/>
                </a:solidFill>
                <a:latin typeface="Calibri"/>
              </a:rPr>
              <a:t>weil  günstig Großmengen an Dünger als Rückfracht </a:t>
            </a:r>
            <a:endParaRPr b="0" lang="de-DE" sz="6400" spc="-1" strike="noStrike">
              <a:solidFill>
                <a:srgbClr val="000000"/>
              </a:solidFill>
              <a:latin typeface="Calibri"/>
            </a:endParaRPr>
          </a:p>
          <a:p>
            <a:pPr lvl="2" marL="1314360" indent="-514080">
              <a:lnSpc>
                <a:spcPct val="100000"/>
              </a:lnSpc>
              <a:spcBef>
                <a:spcPts val="128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de-DE" sz="6400" spc="-1" strike="noStrike">
                <a:solidFill>
                  <a:srgbClr val="000000"/>
                </a:solidFill>
                <a:latin typeface="Calibri"/>
              </a:rPr>
              <a:t>weil gelernt wird, die Moordecke und den  Sanduntergrund zu vermischen und den Ortstein zu zerschlagen (das sog. Wühlen) </a:t>
            </a:r>
            <a:endParaRPr b="0" lang="de-DE" sz="6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1281"/>
              </a:spcBef>
            </a:pPr>
            <a:r>
              <a:rPr b="1" lang="de-DE" sz="6400" spc="-1" strike="noStrike" u="sng">
                <a:solidFill>
                  <a:srgbClr val="000000"/>
                </a:solidFill>
                <a:uFillTx/>
                <a:latin typeface="Calibri"/>
              </a:rPr>
              <a:t>Beim Anlegen der Fehne in den Niederlanden wie in Ostfriesland und  Papenburg ging es nicht um</a:t>
            </a:r>
            <a:endParaRPr b="0" lang="de-DE" sz="6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1281"/>
              </a:spcBef>
            </a:pPr>
            <a:r>
              <a:rPr b="1" lang="de-DE" sz="6400" spc="-1" strike="noStrike" u="sng">
                <a:solidFill>
                  <a:srgbClr val="000000"/>
                </a:solidFill>
                <a:uFillTx/>
                <a:latin typeface="Calibri"/>
              </a:rPr>
              <a:t>Landgewinnung für siedlungswillige Kolonisten, sondern um Brennstofferzeugung.</a:t>
            </a:r>
            <a:endParaRPr b="0" lang="de-DE" sz="6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1281"/>
              </a:spcBef>
            </a:pPr>
            <a:r>
              <a:rPr b="1" lang="de-DE" sz="6400" spc="-1" strike="noStrike" u="sng">
                <a:solidFill>
                  <a:srgbClr val="000000"/>
                </a:solidFill>
                <a:uFillTx/>
                <a:latin typeface="Calibri"/>
              </a:rPr>
              <a:t>Diese Brennstofferzeugung überließ man in Ostfriesland und Papenburg siedlungswilligen</a:t>
            </a:r>
            <a:r>
              <a:rPr b="0" lang="de-DE" sz="6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de-DE" sz="6400" spc="-1" strike="noStrike" u="sng">
                <a:solidFill>
                  <a:srgbClr val="000000"/>
                </a:solidFill>
                <a:uFillTx/>
                <a:latin typeface="Calibri"/>
              </a:rPr>
              <a:t>Kolonisten,</a:t>
            </a:r>
            <a:endParaRPr b="0" lang="de-DE" sz="6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1281"/>
              </a:spcBef>
            </a:pPr>
            <a:r>
              <a:rPr b="1" lang="de-DE" sz="6400" spc="-1" strike="noStrike" u="sng">
                <a:solidFill>
                  <a:srgbClr val="000000"/>
                </a:solidFill>
                <a:uFillTx/>
                <a:latin typeface="Calibri"/>
              </a:rPr>
              <a:t>die das Moor abgruben und dann auf dem selbst geschaffenen Untergrund siedeln durften. Nitz (s.u.)</a:t>
            </a:r>
            <a:endParaRPr b="0" lang="de-DE" sz="6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1281"/>
              </a:spcBef>
            </a:pPr>
            <a:r>
              <a:rPr b="1" lang="de-DE" sz="6400" spc="-1" strike="noStrike" u="sng">
                <a:solidFill>
                  <a:srgbClr val="000000"/>
                </a:solidFill>
                <a:uFillTx/>
                <a:latin typeface="Calibri"/>
              </a:rPr>
              <a:t>prägte dafür den Begriff „torfproduzierende Siedlungen“</a:t>
            </a:r>
            <a:endParaRPr b="0" lang="de-DE" sz="6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1281"/>
              </a:spcBef>
              <a:buClr>
                <a:srgbClr val="000000"/>
              </a:buClr>
              <a:buFont typeface="Arial"/>
              <a:buChar char="•"/>
            </a:pPr>
            <a:r>
              <a:rPr b="1" i="1" lang="de-DE" sz="6400" spc="-1" strike="noStrike">
                <a:solidFill>
                  <a:srgbClr val="000000"/>
                </a:solidFill>
                <a:latin typeface="Calibri"/>
              </a:rPr>
              <a:t>Falsch: </a:t>
            </a:r>
            <a:r>
              <a:rPr b="0" lang="de-DE" sz="6400" spc="-1" strike="noStrike">
                <a:solidFill>
                  <a:srgbClr val="000000"/>
                </a:solidFill>
                <a:latin typeface="Calibri"/>
              </a:rPr>
              <a:t>Durch die Fehnkultur-Methode sollte der Mooruntergrund langfristig für die Landwirtschaft kultiviert werden. Denn: Als Torf als Brennstoff uninteressant wurde, wurde das Verfehnen des Hochmoores zu kostspielig. Also suchte man nach anderen Möglichkeiten der Inwertsetzung des Hochmoores(Hochmoorkultivierung)</a:t>
            </a:r>
            <a:endParaRPr b="0" lang="de-DE" sz="6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de-DE" sz="6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de-DE" sz="4400" spc="-1" strike="noStrike" u="sng">
                <a:solidFill>
                  <a:srgbClr val="000000"/>
                </a:solidFill>
                <a:uFillTx/>
                <a:latin typeface="Calibri"/>
              </a:rPr>
              <a:t>Hochmoorkultur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ab 1900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     Hochmoorkultur: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Deutsche Hochmoorkultur 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(Marcardsmoor)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Deutsche Sandmischkultur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(Emsland)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TextShape 3"/>
          <p:cNvSpPr txBox="1"/>
          <p:nvPr/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6" name="Inhaltsplatzhalter 3" descr=""/>
          <p:cNvPicPr/>
          <p:nvPr/>
        </p:nvPicPr>
        <p:blipFill>
          <a:blip r:embed="rId1"/>
          <a:stretch/>
        </p:blipFill>
        <p:spPr>
          <a:xfrm>
            <a:off x="3852000" y="1668600"/>
            <a:ext cx="4680000" cy="4388760"/>
          </a:xfrm>
          <a:prstGeom prst="rect">
            <a:avLst/>
          </a:prstGeom>
          <a:ln>
            <a:noFill/>
          </a:ln>
        </p:spPr>
      </p:pic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"/>
              </a:rPr>
              <a:t>Aufschließung der norddeutschen Moore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3200" spc="-1" strike="noStrike">
                <a:solidFill>
                  <a:srgbClr val="000000"/>
                </a:solidFill>
                <a:latin typeface="Calibri"/>
              </a:rPr>
              <a:t>im MA        </a:t>
            </a:r>
            <a:r>
              <a:rPr b="1" lang="de-DE" sz="3200" spc="-1" strike="noStrike">
                <a:solidFill>
                  <a:srgbClr val="000000"/>
                </a:solidFill>
                <a:latin typeface="Calibri"/>
              </a:rPr>
              <a:t>Niedermoorkultur</a:t>
            </a:r>
            <a:r>
              <a:rPr b="0" lang="de-DE" sz="3200" spc="-1" strike="noStrike">
                <a:solidFill>
                  <a:srgbClr val="000000"/>
                </a:solidFill>
                <a:latin typeface="Calibri"/>
              </a:rPr>
              <a:t>:  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Trockenlegung der     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                           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Niedermoore - Upstreckensiedlungen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3200" spc="-1" strike="noStrike">
                <a:solidFill>
                  <a:srgbClr val="000000"/>
                </a:solidFill>
                <a:latin typeface="Calibri"/>
              </a:rPr>
              <a:t>ab 17.Jh.    </a:t>
            </a:r>
            <a:r>
              <a:rPr b="1" lang="de-DE" sz="3200" spc="-1" strike="noStrike">
                <a:solidFill>
                  <a:srgbClr val="000000"/>
                </a:solidFill>
                <a:latin typeface="Calibri"/>
              </a:rPr>
              <a:t>Fehnkultur</a:t>
            </a:r>
            <a:r>
              <a:rPr b="0" lang="de-DE" sz="3200" spc="-1" strike="noStrike">
                <a:solidFill>
                  <a:srgbClr val="000000"/>
                </a:solidFill>
                <a:latin typeface="Calibri"/>
              </a:rPr>
              <a:t>: 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Abtorfung der Hochmoore - 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                            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Fehnsiedlungen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ab 18.Jhd.     </a:t>
            </a:r>
            <a:r>
              <a:rPr b="1" lang="de-DE" sz="3200" spc="-1" strike="noStrike">
                <a:solidFill>
                  <a:srgbClr val="000000"/>
                </a:solidFill>
                <a:latin typeface="Calibri"/>
              </a:rPr>
              <a:t>Hochmoorkolonisation</a:t>
            </a: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: 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Siedeln auf          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                            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dem Hochmoor –  Hochmoorkolonien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ab 1900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     </a:t>
            </a:r>
            <a:r>
              <a:rPr b="1" lang="de-DE" sz="3200" spc="-1" strike="noStrike">
                <a:solidFill>
                  <a:srgbClr val="000000"/>
                </a:solidFill>
                <a:latin typeface="Calibri"/>
              </a:rPr>
              <a:t>Hochmoorkultur</a:t>
            </a: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: 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lvl="5" marL="2514600" indent="-2282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        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Deutsche Hochmoorkultur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lvl="5" marL="2514600" indent="-2282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        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Deutsche Sandmischkultur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de-DE" sz="4400" spc="-1" strike="noStrike" u="sng">
                <a:solidFill>
                  <a:srgbClr val="000000"/>
                </a:solidFill>
                <a:uFillTx/>
                <a:latin typeface="Calibri"/>
              </a:rPr>
              <a:t>Was ist Moor?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 algn="ctr">
              <a:lnSpc>
                <a:spcPct val="100000"/>
              </a:lnSpc>
              <a:spcBef>
                <a:spcPts val="561"/>
              </a:spcBef>
            </a:pP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ctr">
              <a:lnSpc>
                <a:spcPct val="100000"/>
              </a:lnSpc>
              <a:spcBef>
                <a:spcPts val="561"/>
              </a:spcBef>
            </a:pP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ctr">
              <a:lnSpc>
                <a:spcPct val="100000"/>
              </a:lnSpc>
              <a:spcBef>
                <a:spcPts val="561"/>
              </a:spcBef>
            </a:pP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ctr">
              <a:lnSpc>
                <a:spcPct val="100000"/>
              </a:lnSpc>
              <a:spcBef>
                <a:spcPts val="561"/>
              </a:spcBef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ein nasser Lebensraum,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ctr">
              <a:lnSpc>
                <a:spcPct val="100000"/>
              </a:lnSpc>
              <a:spcBef>
                <a:spcPts val="561"/>
              </a:spcBef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             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ctr">
              <a:lnSpc>
                <a:spcPct val="100000"/>
              </a:lnSpc>
              <a:spcBef>
                <a:spcPts val="561"/>
              </a:spcBef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mit Pflanzen bewachsen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9" name="Inhaltsplatzhalter 4" descr=""/>
          <p:cNvPicPr/>
          <p:nvPr/>
        </p:nvPicPr>
        <p:blipFill>
          <a:blip r:embed="rId1"/>
          <a:stretch/>
        </p:blipFill>
        <p:spPr>
          <a:xfrm>
            <a:off x="4648320" y="2354760"/>
            <a:ext cx="4038120" cy="3016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de-DE" sz="4400" spc="-1" strike="noStrike" u="sng">
                <a:solidFill>
                  <a:srgbClr val="000000"/>
                </a:solidFill>
                <a:uFillTx/>
                <a:latin typeface="Calibri"/>
              </a:rPr>
              <a:t>Niedermoore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561"/>
              </a:spcBef>
            </a:pP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Grundwassermoore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nährstoffreicher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in Niederungen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leicht zu nutzen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2" name="Inhaltsplatzhalter 4" descr=""/>
          <p:cNvPicPr/>
          <p:nvPr/>
        </p:nvPicPr>
        <p:blipFill>
          <a:blip r:embed="rId1"/>
          <a:stretch/>
        </p:blipFill>
        <p:spPr>
          <a:xfrm>
            <a:off x="4648320" y="2348640"/>
            <a:ext cx="4038120" cy="3028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de-DE" sz="4400" spc="-1" strike="noStrike" u="sng">
                <a:solidFill>
                  <a:srgbClr val="000000"/>
                </a:solidFill>
                <a:uFillTx/>
                <a:latin typeface="Calibri"/>
              </a:rPr>
              <a:t>Hochmoor 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4" name="Inhaltsplatzhalter 9" descr=""/>
          <p:cNvPicPr/>
          <p:nvPr/>
        </p:nvPicPr>
        <p:blipFill>
          <a:blip r:embed="rId1"/>
          <a:stretch/>
        </p:blipFill>
        <p:spPr>
          <a:xfrm>
            <a:off x="4648320" y="2354760"/>
            <a:ext cx="4038120" cy="3016080"/>
          </a:xfrm>
          <a:prstGeom prst="rect">
            <a:avLst/>
          </a:prstGeom>
          <a:ln>
            <a:noFill/>
          </a:ln>
        </p:spPr>
      </p:pic>
      <p:sp>
        <p:nvSpPr>
          <p:cNvPr id="185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Regenwasserhochmoor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nährstoffarm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 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i.d.R. auf Geestboden  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anspruchslose Torfmoose (Sphagnum-Arten)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schwierig zu nutzen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de-DE" sz="4400" spc="-1" strike="noStrike" u="sng">
                <a:solidFill>
                  <a:srgbClr val="000000"/>
                </a:solidFill>
                <a:uFillTx/>
                <a:latin typeface="Calibri"/>
              </a:rPr>
              <a:t>Torf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561"/>
              </a:spcBef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unvollständiger Abbau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                    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von pflanzlichen Resten im               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                   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Moor 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bei ständiger  Wassersättigung            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bei ständigem Sauerstoffmangel 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8" name="Inhaltsplatzhalter 4" descr=""/>
          <p:cNvPicPr/>
          <p:nvPr/>
        </p:nvPicPr>
        <p:blipFill>
          <a:blip r:embed="rId1"/>
          <a:stretch/>
        </p:blipFill>
        <p:spPr>
          <a:xfrm>
            <a:off x="4648320" y="2517120"/>
            <a:ext cx="4038120" cy="2692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lang="de-DE" sz="4400" spc="-1" strike="noStrike" u="sng">
                <a:solidFill>
                  <a:srgbClr val="000000"/>
                </a:solidFill>
                <a:uFillTx/>
                <a:latin typeface="Calibri"/>
              </a:rPr>
              <a:t>Torfmodell im Fehnmuseum Eiland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0" name="Inhaltsplatzhalter 4" descr=""/>
          <p:cNvPicPr/>
          <p:nvPr/>
        </p:nvPicPr>
        <p:blipFill>
          <a:blip r:embed="rId1"/>
          <a:stretch/>
        </p:blipFill>
        <p:spPr>
          <a:xfrm>
            <a:off x="2972160" y="1600200"/>
            <a:ext cx="3199320" cy="4525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323640" y="548640"/>
            <a:ext cx="8362800" cy="1079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de-DE" sz="4400" spc="-1" strike="noStrike" u="sng">
                <a:solidFill>
                  <a:srgbClr val="000000"/>
                </a:solidFill>
                <a:uFillTx/>
                <a:latin typeface="Calibri"/>
              </a:rPr>
              <a:t>Ostfriesisch-Oldenburgisches Hochmoorgebiet um 1800</a:t>
            </a:r>
            <a:br/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2" name="Inhaltsplatzhalter 3" descr=""/>
          <p:cNvPicPr/>
          <p:nvPr/>
        </p:nvPicPr>
        <p:blipFill>
          <a:blip r:embed="rId1"/>
          <a:stretch/>
        </p:blipFill>
        <p:spPr>
          <a:xfrm>
            <a:off x="2477520" y="1989000"/>
            <a:ext cx="4054680" cy="4525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de-DE" sz="4400" spc="-1" strike="noStrike" u="sng">
                <a:solidFill>
                  <a:srgbClr val="000000"/>
                </a:solidFill>
                <a:uFillTx/>
                <a:latin typeface="Calibri"/>
              </a:rPr>
              <a:t>Zernagung des Hochmoorrandes</a:t>
            </a:r>
            <a:br/>
            <a:r>
              <a:rPr b="1" lang="de-DE" sz="4400" spc="-1" strike="noStrike" u="sng">
                <a:solidFill>
                  <a:srgbClr val="000000"/>
                </a:solidFill>
                <a:uFillTx/>
                <a:latin typeface="Calibri"/>
              </a:rPr>
              <a:t>ab dem MA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TextShape 2"/>
          <p:cNvSpPr txBox="1"/>
          <p:nvPr/>
        </p:nvSpPr>
        <p:spPr>
          <a:xfrm>
            <a:off x="457200" y="1600200"/>
            <a:ext cx="34664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561"/>
              </a:spcBef>
            </a:pP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planloser Torfstich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dürftige Entwässerung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verwüstete Landschaft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r>
              <a:rPr b="0" lang="de-DE" sz="1600" spc="-1" strike="noStrike">
                <a:solidFill>
                  <a:srgbClr val="000000"/>
                </a:solidFill>
                <a:latin typeface="Calibri"/>
              </a:rPr>
              <a:t>Bild zeigt Fochtloerveen in Drenthe (wiki)</a:t>
            </a:r>
            <a:endParaRPr b="0" lang="de-DE" sz="1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b="0" lang="de-DE" sz="1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5" name="Inhaltsplatzhalter 4" descr=""/>
          <p:cNvPicPr/>
          <p:nvPr/>
        </p:nvPicPr>
        <p:blipFill>
          <a:blip r:embed="rId1"/>
          <a:stretch/>
        </p:blipFill>
        <p:spPr>
          <a:xfrm>
            <a:off x="4648320" y="1845000"/>
            <a:ext cx="4038120" cy="4104000"/>
          </a:xfrm>
          <a:prstGeom prst="rect">
            <a:avLst/>
          </a:prstGeom>
          <a:ln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LibreOffice/5.4.5.1$Windows_X86_64 LibreOffice_project/79c9829dd5d8054ec39a82dc51cd9eff340dbee8</Application>
  <Words>830</Words>
  <Paragraphs>243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2015-04-22T20:19:45Z</dcterms:created>
  <dc:creator>Kerstin</dc:creator>
  <dc:description/>
  <dc:language>de-DE</dc:language>
  <cp:lastModifiedBy>Kerstin Buss</cp:lastModifiedBy>
  <dcterms:modified xsi:type="dcterms:W3CDTF">2018-05-02T18:55:46Z</dcterms:modified>
  <cp:revision>52</cp:revision>
  <dc:subject/>
  <dc:title>Folie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6</vt:i4>
  </property>
  <property fmtid="{D5CDD505-2E9C-101B-9397-08002B2CF9AE}" pid="8" name="PresentationFormat">
    <vt:lpwstr>Bildschirmpräsentation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25</vt:i4>
  </property>
</Properties>
</file>